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59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5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2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5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4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63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9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9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02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9FC3-3755-403D-94CF-4F74E0880194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32FD-0656-4AFB-A0BE-C3E3C9D5E4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2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eonardo_da_Vinci" TargetMode="External"/><Relationship Id="rId2" Type="http://schemas.openxmlformats.org/officeDocument/2006/relationships/hyperlink" Target="https://pt.wikipedia.org/wiki/Afresc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Mil%C3%A3o" TargetMode="External"/><Relationship Id="rId4" Type="http://schemas.openxmlformats.org/officeDocument/2006/relationships/hyperlink" Target="https://pt.wikipedia.org/wiki/Santa_Maria_delle_Grazi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365124"/>
            <a:ext cx="11715749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9" y="257175"/>
            <a:ext cx="11672886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9" y="114300"/>
            <a:ext cx="11872913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" y="242888"/>
            <a:ext cx="1178718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8" y="157163"/>
            <a:ext cx="11558587" cy="6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428624"/>
            <a:ext cx="5534025" cy="6257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dirty="0" smtClean="0"/>
              <a:t>David </a:t>
            </a:r>
            <a:r>
              <a:rPr lang="pt-BR" sz="3600" dirty="0"/>
              <a:t>ou Davi é uma das esculturas mais famosas do artista renascentista Michelangelo. O trabalho retrata o herói bíblico com realismo anatômico impressionante, sendo considerada uma das mais importantes obras do Renascimento. A escultura encontra-se em Florença, Itália, cidade que originalmente encomendou a obra.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1" y="271463"/>
            <a:ext cx="6257924" cy="64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3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04776"/>
            <a:ext cx="11901487" cy="6753224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51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88" y="328613"/>
            <a:ext cx="11787187" cy="6343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i="1" dirty="0" smtClean="0">
                <a:solidFill>
                  <a:srgbClr val="FF0000"/>
                </a:solidFill>
              </a:rPr>
              <a:t>A ÚLTIMA CEIA</a:t>
            </a:r>
          </a:p>
          <a:p>
            <a:pPr marL="0" indent="0" algn="just">
              <a:buNone/>
            </a:pPr>
            <a:r>
              <a:rPr lang="pt-BR" sz="4800" dirty="0" smtClean="0"/>
              <a:t>é </a:t>
            </a:r>
            <a:r>
              <a:rPr lang="pt-BR" sz="4800" dirty="0"/>
              <a:t>um </a:t>
            </a:r>
            <a:r>
              <a:rPr lang="pt-BR" sz="4800" dirty="0">
                <a:hlinkClick r:id="rId2" tooltip="Afresco"/>
              </a:rPr>
              <a:t>afresco</a:t>
            </a:r>
            <a:r>
              <a:rPr lang="pt-BR" sz="4800" dirty="0"/>
              <a:t> de </a:t>
            </a:r>
            <a:r>
              <a:rPr lang="pt-BR" sz="4800" dirty="0">
                <a:hlinkClick r:id="rId3" tooltip="Leonardo da Vinci"/>
              </a:rPr>
              <a:t>Leonardo da Vinci</a:t>
            </a:r>
            <a:r>
              <a:rPr lang="pt-BR" sz="4800" dirty="0"/>
              <a:t> para a igreja de </a:t>
            </a:r>
            <a:r>
              <a:rPr lang="pt-BR" sz="4800" dirty="0">
                <a:hlinkClick r:id="rId4" tooltip="Santa Maria delle Grazie"/>
              </a:rPr>
              <a:t>Santa Maria </a:t>
            </a:r>
            <a:r>
              <a:rPr lang="pt-BR" sz="4800" dirty="0" err="1">
                <a:hlinkClick r:id="rId4" tooltip="Santa Maria delle Grazie"/>
              </a:rPr>
              <a:t>delle</a:t>
            </a:r>
            <a:r>
              <a:rPr lang="pt-BR" sz="4800" dirty="0">
                <a:hlinkClick r:id="rId4" tooltip="Santa Maria delle Grazie"/>
              </a:rPr>
              <a:t> </a:t>
            </a:r>
            <a:r>
              <a:rPr lang="pt-BR" sz="4800" dirty="0" err="1">
                <a:hlinkClick r:id="rId4" tooltip="Santa Maria delle Grazie"/>
              </a:rPr>
              <a:t>Grazie</a:t>
            </a:r>
            <a:r>
              <a:rPr lang="pt-BR" sz="4800" dirty="0"/>
              <a:t> em </a:t>
            </a:r>
            <a:r>
              <a:rPr lang="pt-BR" sz="4800" dirty="0">
                <a:hlinkClick r:id="rId5" tooltip="Milão"/>
              </a:rPr>
              <a:t>Milão</a:t>
            </a:r>
            <a:r>
              <a:rPr lang="pt-BR" sz="4800" dirty="0"/>
              <a:t>, Itália, O trabalho presume-se que tenha sido iniciado por volta de 1495-96 e foi encomendado como parte de um plano de reformas na igreja e em seus edifícios conventuais pelo patrono de Leonardo, Ludovico </a:t>
            </a:r>
            <a:r>
              <a:rPr lang="pt-BR" sz="4800" dirty="0" err="1"/>
              <a:t>Sforza</a:t>
            </a:r>
            <a:r>
              <a:rPr lang="pt-BR" sz="4800" dirty="0"/>
              <a:t>, duque de Milão.</a:t>
            </a:r>
            <a:r>
              <a:rPr lang="pt-B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947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8" y="185738"/>
            <a:ext cx="11730037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28638"/>
            <a:ext cx="10515600" cy="5648325"/>
          </a:xfrm>
        </p:spPr>
        <p:txBody>
          <a:bodyPr>
            <a:noAutofit/>
          </a:bodyPr>
          <a:lstStyle/>
          <a:p>
            <a:r>
              <a:rPr lang="pt-BR" sz="4400" dirty="0"/>
              <a:t>A </a:t>
            </a:r>
            <a:r>
              <a:rPr lang="pt-BR" sz="4400" dirty="0" err="1"/>
              <a:t>Pietà</a:t>
            </a:r>
            <a:r>
              <a:rPr lang="pt-BR" sz="4400" dirty="0"/>
              <a:t> de Michelangelo é talvez a </a:t>
            </a:r>
            <a:r>
              <a:rPr lang="pt-BR" sz="4400" dirty="0" err="1"/>
              <a:t>pietà</a:t>
            </a:r>
            <a:r>
              <a:rPr lang="pt-BR" sz="4400" dirty="0"/>
              <a:t> mais conhecida e uma das mais famosas esculturas feitas pelo artista. Representa Jesus morto nos braços da Virgem Maria. A fita que atravessa o peito da Virgem Maria traz a assinatura do autor, única que se conhece: MICHAEL ANGELUS. BONAROTUS. FLORENT.</a:t>
            </a:r>
          </a:p>
        </p:txBody>
      </p:sp>
    </p:spTree>
    <p:extLst>
      <p:ext uri="{BB962C8B-B14F-4D97-AF65-F5344CB8AC3E}">
        <p14:creationId xmlns:p14="http://schemas.microsoft.com/office/powerpoint/2010/main" val="180138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juiz de final Michelange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"/>
            <a:ext cx="11701462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6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85799"/>
            <a:ext cx="9144000" cy="10572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RENASCIMENTO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350" y="1028699"/>
            <a:ext cx="5715000" cy="4429125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4400" dirty="0" smtClean="0"/>
              <a:t>Renascença </a:t>
            </a:r>
            <a:r>
              <a:rPr lang="pt-BR" sz="4400" dirty="0"/>
              <a:t>ou Renascentismo são os termos usados para identificar o período da história da Europa aproximadamente entre meados do século XIV e o fim do século XVI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664368"/>
            <a:ext cx="6000750" cy="55292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350793" y="6304002"/>
            <a:ext cx="499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Nascimento de Vênus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816211" y="630400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Sandro Botticelli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22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28638"/>
            <a:ext cx="10515600" cy="5648325"/>
          </a:xfrm>
        </p:spPr>
        <p:txBody>
          <a:bodyPr>
            <a:normAutofit/>
          </a:bodyPr>
          <a:lstStyle/>
          <a:p>
            <a:pPr algn="just"/>
            <a:r>
              <a:rPr lang="pt-BR" sz="4400" dirty="0">
                <a:solidFill>
                  <a:srgbClr val="FF0000"/>
                </a:solidFill>
              </a:rPr>
              <a:t>O Dia do Juízo Final </a:t>
            </a:r>
            <a:r>
              <a:rPr lang="pt-BR" sz="4400" dirty="0"/>
              <a:t>é um fresco do pintor renascentista italiano Michelangelo </a:t>
            </a:r>
            <a:r>
              <a:rPr lang="pt-BR" sz="4400" dirty="0" err="1"/>
              <a:t>Buonarroti</a:t>
            </a:r>
            <a:r>
              <a:rPr lang="pt-BR" sz="4400" dirty="0"/>
              <a:t> medindo 13,7 m x 12,2 m, pintado na parede do altar da Capela Sistina. É na visão do artista, uma representação do Juízo Final inspirada na narrativa bíblica</a:t>
            </a:r>
          </a:p>
        </p:txBody>
      </p:sp>
    </p:spTree>
    <p:extLst>
      <p:ext uri="{BB962C8B-B14F-4D97-AF65-F5344CB8AC3E}">
        <p14:creationId xmlns:p14="http://schemas.microsoft.com/office/powerpoint/2010/main" val="337702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3" y="185737"/>
            <a:ext cx="11530011" cy="65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28638"/>
            <a:ext cx="10515600" cy="5648325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O Homem </a:t>
            </a:r>
            <a:r>
              <a:rPr lang="pt-BR" sz="4400" dirty="0" err="1">
                <a:solidFill>
                  <a:srgbClr val="FF0000"/>
                </a:solidFill>
              </a:rPr>
              <a:t>Vitruviano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de Leonardo da Vinci é um desenho famoso que acompanhava as notas feitas pelo artista por volta do ano 1490 num dos seus diários. Descreve uma figura masculina nua separada e simultaneamente em duas posições sobrepostas com os braços inscritos num círculo e num quadrado.</a:t>
            </a:r>
          </a:p>
        </p:txBody>
      </p:sp>
    </p:spTree>
    <p:extLst>
      <p:ext uri="{BB962C8B-B14F-4D97-AF65-F5344CB8AC3E}">
        <p14:creationId xmlns:p14="http://schemas.microsoft.com/office/powerpoint/2010/main" val="34122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" y="0"/>
            <a:ext cx="11787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A CriaÃ§Ã£o de AdÃ£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0"/>
            <a:ext cx="1183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7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71513"/>
            <a:ext cx="10515600" cy="5505450"/>
          </a:xfrm>
        </p:spPr>
        <p:txBody>
          <a:bodyPr>
            <a:normAutofit/>
          </a:bodyPr>
          <a:lstStyle/>
          <a:p>
            <a:pPr algn="just"/>
            <a:r>
              <a:rPr lang="pt-BR" sz="4400" dirty="0">
                <a:solidFill>
                  <a:srgbClr val="FF0000"/>
                </a:solidFill>
              </a:rPr>
              <a:t>A Criação de Adão </a:t>
            </a:r>
            <a:r>
              <a:rPr lang="pt-BR" sz="4400" dirty="0"/>
              <a:t>é um fresco de 280cm x 570cm, pintado por Michelangelo </a:t>
            </a:r>
            <a:r>
              <a:rPr lang="pt-BR" sz="4400" dirty="0" err="1"/>
              <a:t>Buonarotti</a:t>
            </a:r>
            <a:r>
              <a:rPr lang="pt-BR" sz="4400" dirty="0"/>
              <a:t> por volta de 1511, que fica no teto da Capela Sistina. A cena representa um episódio do Livro do Gênesis no qual Deus cria o primeiro homem: Adão.</a:t>
            </a:r>
          </a:p>
        </p:txBody>
      </p:sp>
    </p:spTree>
    <p:extLst>
      <p:ext uri="{BB962C8B-B14F-4D97-AF65-F5344CB8AC3E}">
        <p14:creationId xmlns:p14="http://schemas.microsoft.com/office/powerpoint/2010/main" val="392083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442913"/>
            <a:ext cx="5305425" cy="57340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/>
              <a:t>O </a:t>
            </a:r>
            <a:r>
              <a:rPr lang="pt-BR" sz="3600" b="1" dirty="0"/>
              <a:t>Renascimento surgiu</a:t>
            </a:r>
            <a:r>
              <a:rPr lang="pt-BR" sz="3600" dirty="0"/>
              <a:t> na Itália e depois espalhou-se por outros países da Europa. Nos séculos XIV, XV e XVI deu-se um grande movimento de renovação das letras, das ciências e das artes a que se deu o nome de </a:t>
            </a:r>
            <a:r>
              <a:rPr lang="pt-BR" sz="3600" b="1" dirty="0"/>
              <a:t>renascimento</a:t>
            </a:r>
            <a:r>
              <a:rPr lang="pt-BR" sz="3600" dirty="0"/>
              <a:t> e que tinha como principal inspiração o antigo mundo greco-romano.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1" y="342900"/>
            <a:ext cx="604837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7175"/>
            <a:ext cx="5491163" cy="5919788"/>
          </a:xfrm>
        </p:spPr>
        <p:txBody>
          <a:bodyPr>
            <a:normAutofit/>
          </a:bodyPr>
          <a:lstStyle/>
          <a:p>
            <a:r>
              <a:rPr lang="pt-BR" sz="3200" dirty="0"/>
              <a:t>O Renascentismo, também </a:t>
            </a:r>
            <a:r>
              <a:rPr lang="pt-BR" sz="3200" dirty="0" smtClean="0"/>
              <a:t>conhecido como </a:t>
            </a:r>
            <a:r>
              <a:rPr lang="pt-BR" sz="3200" b="1" dirty="0" smtClean="0"/>
              <a:t>Renascimento</a:t>
            </a:r>
            <a:r>
              <a:rPr lang="pt-BR" sz="3200" dirty="0"/>
              <a:t> ou Renascença, é o período de transição entre a Idade Média e a Idade Moderna, que ocorreu principalmente na Itália, e se alastrou por toda a Europa. Importantes acontecimentos artísticos e culturais marcaram esse momento, e invadiram o ocidente do século XV.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9600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Autor: Rafael </a:t>
            </a:r>
            <a:r>
              <a:rPr lang="pt-BR" dirty="0" err="1" smtClean="0"/>
              <a:t>Sanzio</a:t>
            </a:r>
            <a:r>
              <a:rPr lang="pt-BR" dirty="0" smtClean="0"/>
              <a:t> (1483-1520) Obra: “A escola de Atenas” de 1509 Este é um exemplo de perspectiva que foi criado no renascimento.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57769"/>
            <a:ext cx="5746749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6" y="371475"/>
            <a:ext cx="5614988" cy="580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/>
              <a:t>As principais</a:t>
            </a:r>
            <a:r>
              <a:rPr lang="pt-BR" sz="3600" dirty="0"/>
              <a:t> </a:t>
            </a:r>
            <a:r>
              <a:rPr lang="pt-BR" sz="3600" b="1" dirty="0"/>
              <a:t>características do Renascimento</a:t>
            </a:r>
            <a:r>
              <a:rPr lang="pt-BR" sz="3600" dirty="0"/>
              <a:t>, valores renascentistas, ideias e visão de mundo. - Valorização da estética artística da antiguidade clássica (greco-romana). ... </a:t>
            </a:r>
            <a:r>
              <a:rPr lang="pt-BR" sz="3600" b="1" dirty="0"/>
              <a:t>Os</a:t>
            </a:r>
            <a:r>
              <a:rPr lang="pt-BR" sz="3600" dirty="0"/>
              <a:t> renascentistas defendiam a ideia de que há explicação científica para a maioria das coisas.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71475"/>
            <a:ext cx="5514974" cy="594836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29375" y="6319838"/>
            <a:ext cx="4924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Mona Lisa</a:t>
            </a:r>
            <a:r>
              <a:rPr lang="pt-BR" dirty="0" smtClean="0">
                <a:solidFill>
                  <a:srgbClr val="888888"/>
                </a:solidFill>
                <a:latin typeface="arial" panose="020B0604020202020204" pitchFamily="34" charset="0"/>
              </a:rPr>
              <a:t>, </a:t>
            </a:r>
            <a:r>
              <a:rPr lang="pt-BR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pintura de Leonardo Da Vinci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84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28638"/>
            <a:ext cx="10515600" cy="564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Mona Lisa</a:t>
            </a:r>
          </a:p>
          <a:p>
            <a:pPr marL="0" indent="0">
              <a:buNone/>
            </a:pPr>
            <a:r>
              <a:rPr lang="pt-BR" sz="4000" dirty="0"/>
              <a:t>Pintura de Leonardo da Vinci</a:t>
            </a:r>
          </a:p>
          <a:p>
            <a:r>
              <a:rPr lang="pt-BR" sz="4000" dirty="0" smtClean="0"/>
              <a:t>Mona </a:t>
            </a:r>
            <a:r>
              <a:rPr lang="pt-BR" sz="4000" dirty="0"/>
              <a:t>Lisa também conhecida como A Gioconda ou ainda Mona Lisa </a:t>
            </a:r>
            <a:r>
              <a:rPr lang="pt-BR" sz="4000" dirty="0" err="1"/>
              <a:t>del</a:t>
            </a:r>
            <a:r>
              <a:rPr lang="pt-BR" sz="4000" dirty="0"/>
              <a:t> Giocondo é a mais notável e conhecida obra de Leonardo da Vinci, um dos mais eminentes homens do Renascimento italiano. Sua pintura foi iniciada em 1503 e é nesta obra que o artista melhor concebeu a técnica do </a:t>
            </a:r>
            <a:r>
              <a:rPr lang="pt-BR" sz="4000" dirty="0" err="1" smtClean="0"/>
              <a:t>sfumato</a:t>
            </a:r>
            <a:r>
              <a:rPr lang="pt-BR" sz="4000" dirty="0" smtClean="0"/>
              <a:t>.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85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0588" y="1418749"/>
            <a:ext cx="113014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 </a:t>
            </a:r>
            <a:r>
              <a:rPr lang="pt-BR" sz="44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sfumato</a:t>
            </a:r>
            <a:r>
              <a:rPr lang="pt-BR" sz="4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é uma </a:t>
            </a:r>
            <a:r>
              <a:rPr lang="pt-BR" sz="4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técnica</a:t>
            </a:r>
            <a:r>
              <a:rPr lang="pt-BR" sz="4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artística usada para gerar suaves gradientes entre as tonalidades, é comumente aplicado em desenhos ou pinturas. </a:t>
            </a:r>
            <a:r>
              <a:rPr lang="pt-BR" sz="44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Sfumato</a:t>
            </a:r>
            <a:r>
              <a:rPr lang="pt-BR" sz="4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vem do italiano "</a:t>
            </a:r>
            <a:r>
              <a:rPr lang="pt-BR" sz="4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sfumare</a:t>
            </a:r>
            <a:r>
              <a:rPr lang="pt-BR" sz="4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", que significa "de tom baixo" ou "evaporar como fumaça"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1761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renascimen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00025"/>
            <a:ext cx="116300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1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0"/>
            <a:ext cx="1157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370</Words>
  <Application>Microsoft Office PowerPoint</Application>
  <PresentationFormat>Widescreen</PresentationFormat>
  <Paragraphs>21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Tema do Office</vt:lpstr>
      <vt:lpstr>Apresentação do PowerPoint</vt:lpstr>
      <vt:lpstr>RENASCIMENTO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RENASCIMENTO</dc:title>
  <dc:creator>Pessoal</dc:creator>
  <cp:lastModifiedBy>Pessoal</cp:lastModifiedBy>
  <cp:revision>10</cp:revision>
  <dcterms:created xsi:type="dcterms:W3CDTF">2019-04-08T23:10:12Z</dcterms:created>
  <dcterms:modified xsi:type="dcterms:W3CDTF">2020-02-15T10:59:37Z</dcterms:modified>
</cp:coreProperties>
</file>